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306" r:id="rId9"/>
    <p:sldId id="261" r:id="rId10"/>
    <p:sldId id="262" r:id="rId11"/>
    <p:sldId id="307" r:id="rId12"/>
    <p:sldId id="308" r:id="rId13"/>
    <p:sldId id="312" r:id="rId14"/>
    <p:sldId id="311" r:id="rId15"/>
    <p:sldId id="309" r:id="rId16"/>
    <p:sldId id="310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 Medium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B72608-02B5-446F-8B32-FDD8B24E679E}">
  <a:tblStyle styleId="{99B72608-02B5-446F-8B32-FDD8B24E67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1" autoAdjust="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331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4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27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4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16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7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5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7" y="1890725"/>
            <a:ext cx="6120074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Бесшовная миграция серверной фермы из 3-tier сети в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Clos</a:t>
            </a: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-сеть на базе EVPN\VXLAN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 smtClean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914400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Общая информация о </a:t>
            </a:r>
            <a:r>
              <a:rPr lang="en-US" sz="1200" b="1" dirty="0" smtClean="0"/>
              <a:t>VXLAN</a:t>
            </a:r>
            <a:endParaRPr lang="ru-RU" sz="12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85" y="914400"/>
            <a:ext cx="3250041" cy="198912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84" y="3092886"/>
            <a:ext cx="3250041" cy="185017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1" y="1380762"/>
            <a:ext cx="3873836" cy="23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914400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Общая информация о </a:t>
            </a:r>
            <a:r>
              <a:rPr lang="en-US" sz="1200" b="1" dirty="0" smtClean="0"/>
              <a:t>EVPN</a:t>
            </a:r>
            <a:endParaRPr lang="ru-RU" sz="1200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76" y="1282363"/>
            <a:ext cx="2600325" cy="353967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83" y="1274040"/>
            <a:ext cx="2453930" cy="3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00550" y="1005364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/>
              <a:t>Таблицы маршрутизации</a:t>
            </a:r>
            <a:endParaRPr lang="ru-RU" sz="12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2" y="1005364"/>
            <a:ext cx="1891467" cy="20369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32" y="3142684"/>
            <a:ext cx="2599525" cy="19174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32" y="1014755"/>
            <a:ext cx="1938955" cy="20275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932" y="3154057"/>
            <a:ext cx="2376900" cy="19061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05" y="1373327"/>
            <a:ext cx="3263061" cy="24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8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2" y="1716156"/>
            <a:ext cx="4183515" cy="25974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50" y="1713773"/>
            <a:ext cx="3236850" cy="2599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422" y="992112"/>
            <a:ext cx="36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Доступность с хоста, находящегося внутри фабрики, хостов в </a:t>
            </a:r>
            <a:r>
              <a:rPr lang="ru-RU" sz="1200" b="1" dirty="0" smtClean="0"/>
              <a:t>своей же подсети</a:t>
            </a:r>
            <a:r>
              <a:rPr lang="ru-RU" sz="1200" dirty="0" smtClean="0"/>
              <a:t> внутри и вне фабрики (в существующей 3-</a:t>
            </a:r>
            <a:r>
              <a:rPr lang="en-US" sz="1200" dirty="0" smtClean="0"/>
              <a:t>Tier </a:t>
            </a:r>
            <a:r>
              <a:rPr lang="ru-RU" sz="1200" dirty="0" smtClean="0"/>
              <a:t>сети)</a:t>
            </a:r>
            <a:endParaRPr lang="ru-RU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91270" y="958080"/>
            <a:ext cx="36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Доступность с хоста, находящегося внутри фабрики, хостов в </a:t>
            </a:r>
            <a:r>
              <a:rPr lang="ru-RU" sz="1200" b="1" dirty="0" smtClean="0"/>
              <a:t>другой подсети</a:t>
            </a:r>
            <a:r>
              <a:rPr lang="ru-RU" sz="1200" dirty="0" smtClean="0"/>
              <a:t> внутри и вне фабрики (в существующей 3-</a:t>
            </a:r>
            <a:r>
              <a:rPr lang="en-US" sz="1200" dirty="0" smtClean="0"/>
              <a:t>Tier </a:t>
            </a:r>
            <a:r>
              <a:rPr lang="ru-RU" sz="1200" dirty="0" smtClean="0"/>
              <a:t>сети)</a:t>
            </a:r>
            <a:endParaRPr lang="ru-R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11413" y="4313583"/>
            <a:ext cx="42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Взаимодействие полностью осуществляется в </a:t>
            </a:r>
            <a:r>
              <a:rPr lang="en-US" sz="1200" dirty="0" smtClean="0"/>
              <a:t>L2</a:t>
            </a:r>
            <a:r>
              <a:rPr lang="ru-RU" sz="1200" dirty="0" smtClean="0"/>
              <a:t>-домене, растянутом по </a:t>
            </a:r>
            <a:r>
              <a:rPr lang="en-US" sz="1200" dirty="0" smtClean="0"/>
              <a:t>VXLAN </a:t>
            </a:r>
            <a:r>
              <a:rPr lang="ru-RU" sz="1200" dirty="0" smtClean="0"/>
              <a:t>на </a:t>
            </a:r>
            <a:r>
              <a:rPr lang="en-US" sz="1200" dirty="0" err="1" smtClean="0"/>
              <a:t>Bleaf</a:t>
            </a:r>
            <a:r>
              <a:rPr lang="en-US" sz="1200" dirty="0" smtClean="0"/>
              <a:t> </a:t>
            </a:r>
            <a:r>
              <a:rPr lang="ru-RU" sz="1200" dirty="0" smtClean="0"/>
              <a:t>и до</a:t>
            </a:r>
            <a:r>
              <a:rPr lang="en-US" sz="1200" dirty="0" smtClean="0"/>
              <a:t> </a:t>
            </a:r>
            <a:r>
              <a:rPr lang="ru-RU" sz="1200" dirty="0" smtClean="0"/>
              <a:t>ядра сети через </a:t>
            </a:r>
            <a:r>
              <a:rPr lang="en-US" sz="1200" dirty="0" smtClean="0"/>
              <a:t>L2 trunk</a:t>
            </a:r>
            <a:endParaRPr lang="ru-RU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60850" y="4369936"/>
            <a:ext cx="423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Взаимодействие осуществляется через</a:t>
            </a:r>
            <a:r>
              <a:rPr lang="en-US" sz="1200" dirty="0" smtClean="0"/>
              <a:t> </a:t>
            </a:r>
            <a:r>
              <a:rPr lang="en-US" sz="1200" dirty="0" err="1" smtClean="0"/>
              <a:t>Anycast</a:t>
            </a:r>
            <a:r>
              <a:rPr lang="en-US" sz="1200" dirty="0" smtClean="0"/>
              <a:t> GW, </a:t>
            </a:r>
            <a:r>
              <a:rPr lang="ru-RU" sz="1200" dirty="0" smtClean="0"/>
              <a:t>маршрутизацию на </a:t>
            </a:r>
            <a:r>
              <a:rPr lang="en-US" sz="1200" dirty="0" err="1" smtClean="0"/>
              <a:t>Bleaf</a:t>
            </a:r>
            <a:r>
              <a:rPr lang="en-US" sz="1200" dirty="0" smtClean="0"/>
              <a:t>,</a:t>
            </a:r>
            <a:r>
              <a:rPr lang="ru-RU" sz="1200" dirty="0" smtClean="0"/>
              <a:t> </a:t>
            </a:r>
            <a:r>
              <a:rPr lang="en-US" sz="1200" dirty="0" smtClean="0"/>
              <a:t>VRF-Lite </a:t>
            </a:r>
            <a:r>
              <a:rPr lang="ru-RU" sz="1200" dirty="0" smtClean="0"/>
              <a:t>и </a:t>
            </a:r>
            <a:r>
              <a:rPr lang="en-US" sz="1200" dirty="0" smtClean="0"/>
              <a:t>VRF leaking </a:t>
            </a:r>
            <a:r>
              <a:rPr lang="ru-RU" sz="1200" dirty="0" smtClean="0"/>
              <a:t>на ядре сети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883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583676"/>
          </a:xfrm>
        </p:spPr>
        <p:txBody>
          <a:bodyPr/>
          <a:lstStyle/>
          <a:p>
            <a:r>
              <a:rPr lang="ru-RU" dirty="0" smtClean="0"/>
              <a:t>Результаты моделирования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64422" y="992112"/>
            <a:ext cx="3677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ESI LAG. </a:t>
            </a:r>
            <a:r>
              <a:rPr lang="ru-RU" sz="1200" b="1" dirty="0" smtClean="0"/>
              <a:t>Маршруты 1 и 4 типов</a:t>
            </a:r>
            <a:endParaRPr lang="ru-RU" sz="12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1" y="1374494"/>
            <a:ext cx="3472691" cy="36480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38" y="1374494"/>
            <a:ext cx="3430154" cy="36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474045" y="151820"/>
            <a:ext cx="8520600" cy="678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153581694"/>
              </p:ext>
            </p:extLst>
          </p:nvPr>
        </p:nvGraphicFramePr>
        <p:xfrm>
          <a:off x="972378" y="1009409"/>
          <a:ext cx="7239000" cy="4068930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проекта достигнута –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разработана и смоделирована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модернизированная сеть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ДЦ на основе топологии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2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технологий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VXLAN/EVPN.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Реализовано отказоустойчивое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all-active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подключение конечных хостов. Обеспечена полная сетевая связность с действующей 3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-Tier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сетью, позволяющая осуществлять любые миграции виртуальных машин между действующей и новой инфраструктурой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без прерывания сервисов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Легко было построить 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Далее сложность возрастала в соответствии с треком курса: 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 -&gt; EVPN -&gt; VXLAN routing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над проектом велась с переменной степенью интенсивности приблизительно три недели</a:t>
                      </a:r>
                      <a:endParaRPr sz="1200" b="0" i="0" u="none" strike="noStrike" cap="none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2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lang="ru" sz="12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проекта и курса оцениваю однозначно на  10 ! Абсолютно все изученные темы являются актуальными, интересными и имеют практическое применение при проектировании и эксплуатации современных ДЦ. Практически весь</a:t>
                      </a:r>
                      <a:r>
                        <a:rPr lang="ru-RU" sz="1200" b="0" i="0" u="none" strike="noStrike" cap="none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материал курса является для меня новым</a:t>
                      </a:r>
                      <a:endParaRPr sz="12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2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lang="ru" sz="12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ближайшее будущее планирую закреплять полученные знания на практике – в работе над проектами</a:t>
                      </a:r>
                      <a:r>
                        <a:rPr lang="ru-RU" sz="1200" b="0" i="0" u="none" strike="noStrike" cap="none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текущем месте работы</a:t>
                      </a:r>
                      <a:endParaRPr sz="12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7786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87906" y="39052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/>
              <a:t>Защита проекта</a:t>
            </a:r>
            <a:endParaRPr dirty="0"/>
          </a:p>
          <a:p>
            <a:pPr lvl="0">
              <a:buSzPts val="1100"/>
            </a:pPr>
            <a:r>
              <a:rPr lang="ru" sz="2800" dirty="0"/>
              <a:t>Тема: </a:t>
            </a:r>
            <a:r>
              <a:rPr lang="ru-RU" sz="2800" dirty="0"/>
              <a:t>Бесшовная миграция серверной фермы из 3-tier сети в </a:t>
            </a:r>
            <a:r>
              <a:rPr lang="ru-RU" sz="2800" dirty="0" err="1"/>
              <a:t>Clos</a:t>
            </a:r>
            <a:r>
              <a:rPr lang="ru-RU" sz="2800" dirty="0"/>
              <a:t>-сеть на базе </a:t>
            </a:r>
            <a:r>
              <a:rPr lang="ru-RU" sz="2800" dirty="0" smtClean="0"/>
              <a:t>EVPN/VXLAN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Дмитрий Грудачев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058995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Сетевой инженер. В ИТ и сетях 20++ лет.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Карьера:</a:t>
            </a:r>
            <a:r>
              <a:rPr lang="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Банк, 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SP, Enterprise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основная часть. Основной предыдущий опыт – КСПД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/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Л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ВС на оборудовании 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Cisco.</a:t>
            </a:r>
            <a:endParaRPr lang="ru-RU" sz="1300" dirty="0" smtClean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b="1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данный момент: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сетевой инженер в</a:t>
            </a:r>
            <a:r>
              <a:rPr lang="en-US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системном  интеграторе</a:t>
            </a:r>
            <a:endParaRPr lang="en-US" sz="1300" dirty="0" smtClean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52" y="2099705"/>
            <a:ext cx="1779459" cy="227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96"/>
          <p:cNvSpPr/>
          <p:nvPr/>
        </p:nvSpPr>
        <p:spPr>
          <a:xfrm>
            <a:off x="1128090" y="1099930"/>
            <a:ext cx="7131327" cy="12059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и реализовать сетевую фабрику на базе топологии 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CLOS (SPINE-LEAF)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 использованием технологий 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VXLAN/EVPN.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интеграцию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действующей 3-</a:t>
            </a:r>
            <a:r>
              <a:rPr lang="en-US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Tier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сетью для бесшовной миграции серверной фермы на новую инфраструктуру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5" y="2558799"/>
            <a:ext cx="5731625" cy="2119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470721319"/>
              </p:ext>
            </p:extLst>
          </p:nvPr>
        </p:nvGraphicFramePr>
        <p:xfrm>
          <a:off x="1012136" y="436985"/>
          <a:ext cx="7239000" cy="4713552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50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Определение и описание общей архитектуры проекта.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Выбор используемых технологий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протоколов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, принципов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взаимодействия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компонентов и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т.п.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193327"/>
                  </a:ext>
                </a:extLst>
              </a:tr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Разработка сетевых схем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фабрики,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сетевого </a:t>
                      </a: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стыка с действующей 3-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tier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сетью.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Определение необходимых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физических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и логических сущностей (интерфейсы,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VLAN, VRF, AS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err="1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и.т.п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.),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их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типа и количества, системы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именования и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идентификации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765571"/>
                  </a:ext>
                </a:extLst>
              </a:tr>
              <a:tr h="3305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Распределение пространства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IP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адресов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 для создаваемой сетевой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фабрики, имен и идентификаторов всех </a:t>
                      </a:r>
                      <a:r>
                        <a:rPr lang="ru" sz="1400" baseline="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создаваемых сущностей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4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Моделирование разработанной системы на лабораторном стенде. Проверки корректности работы всех компонентов системы и полученного результата на соответствие цели проекта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Документирование всех разработанных материалов по проекту</a:t>
                      </a:r>
                      <a:r>
                        <a:rPr lang="ru-RU" sz="14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– схемы, настройки, описания</a:t>
                      </a:r>
                      <a:endParaRPr lang="ru-RU" sz="14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Выводы по результатам работы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3060" y="129208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Roboto" panose="020B0604020202020204" charset="0"/>
                <a:ea typeface="Roboto" panose="020B0604020202020204" charset="0"/>
              </a:rPr>
              <a:t>Задачи</a:t>
            </a:r>
            <a:r>
              <a:rPr lang="ru-RU" b="1" dirty="0" smtClean="0"/>
              <a:t> проекта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63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412100769"/>
              </p:ext>
            </p:extLst>
          </p:nvPr>
        </p:nvGraphicFramePr>
        <p:xfrm>
          <a:off x="952500" y="1897775"/>
          <a:ext cx="7239000" cy="2243178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VLAN, VRF-Lite, VRF leaking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VXLAN/EVPN,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Anycast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gateway, Symmetric IRB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ESI LAG,</a:t>
                      </a:r>
                      <a:r>
                        <a:rPr lang="en-US" baseline="0" dirty="0" smtClean="0"/>
                        <a:t> LACP </a:t>
                      </a:r>
                      <a:r>
                        <a:rPr lang="en-US" baseline="0" dirty="0" err="1" smtClean="0"/>
                        <a:t>EtherChannel</a:t>
                      </a:r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93924" y="224707"/>
            <a:ext cx="8520600" cy="596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52" y="53007"/>
            <a:ext cx="2247528" cy="4904961"/>
          </a:xfrm>
          <a:prstGeom prst="rect">
            <a:avLst/>
          </a:prstGeom>
        </p:spPr>
      </p:pic>
      <p:graphicFrame>
        <p:nvGraphicFramePr>
          <p:cNvPr id="8" name="Google Shape;425;p97"/>
          <p:cNvGraphicFramePr/>
          <p:nvPr>
            <p:extLst>
              <p:ext uri="{D42A27DB-BD31-4B8C-83A1-F6EECF244321}">
                <p14:modId xmlns:p14="http://schemas.microsoft.com/office/powerpoint/2010/main" val="3279027643"/>
              </p:ext>
            </p:extLst>
          </p:nvPr>
        </p:nvGraphicFramePr>
        <p:xfrm>
          <a:off x="386969" y="1072323"/>
          <a:ext cx="5232191" cy="3913452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541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Топология</a:t>
                      </a:r>
                      <a:r>
                        <a:rPr lang="ru-RU" sz="1400" baseline="0" dirty="0" smtClean="0"/>
                        <a:t> </a:t>
                      </a:r>
                      <a:r>
                        <a:rPr lang="en-US" sz="1400" baseline="0" dirty="0" smtClean="0"/>
                        <a:t>CLOS </a:t>
                      </a:r>
                      <a:r>
                        <a:rPr lang="ru-RU" sz="1400" baseline="0" dirty="0" smtClean="0"/>
                        <a:t>для построения сетевой фабрики модернизированного ДЦ</a:t>
                      </a:r>
                      <a:endParaRPr lang="ru-RU" sz="14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сети 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iBGP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VXLAN/EVPN Overlay</a:t>
                      </a:r>
                      <a:endParaRPr sz="1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 </a:t>
                      </a:r>
                      <a:r>
                        <a:rPr lang="en-US" sz="14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взаимодействия создаваемой сетевой фабрики ДЦ с  существующей 3-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Tier</a:t>
                      </a:r>
                      <a:r>
                        <a:rPr lang="en-US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сетью</a:t>
                      </a:r>
                      <a:endParaRPr lang="ru-RU" sz="14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Технология 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VRF-Lite </a:t>
                      </a: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взаимодействия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между </a:t>
                      </a:r>
                      <a:r>
                        <a:rPr lang="ru-RU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тенантами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контроля трафика на ядре сети. 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VRF leaking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выполняется на ядре 3-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Tier </a:t>
                      </a:r>
                      <a:r>
                        <a:rPr lang="ru-RU" sz="14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сети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Технология 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ESI LAG </a:t>
                      </a:r>
                      <a:r>
                        <a:rPr lang="ru-RU" sz="14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организации отказоустойчивых подключений конечных хостов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485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493924" y="224707"/>
            <a:ext cx="8520600" cy="596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Моделирование на стенде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5" y="821635"/>
            <a:ext cx="7867650" cy="4275495"/>
          </a:xfrm>
          <a:prstGeom prst="rect">
            <a:avLst/>
          </a:prstGeom>
        </p:spPr>
      </p:pic>
      <p:graphicFrame>
        <p:nvGraphicFramePr>
          <p:cNvPr id="7" name="Google Shape;425;p97"/>
          <p:cNvGraphicFramePr/>
          <p:nvPr>
            <p:extLst>
              <p:ext uri="{D42A27DB-BD31-4B8C-83A1-F6EECF244321}">
                <p14:modId xmlns:p14="http://schemas.microsoft.com/office/powerpoint/2010/main" val="3240153659"/>
              </p:ext>
            </p:extLst>
          </p:nvPr>
        </p:nvGraphicFramePr>
        <p:xfrm>
          <a:off x="5256108" y="4027777"/>
          <a:ext cx="3464927" cy="818328"/>
        </p:xfrm>
        <a:graphic>
          <a:graphicData uri="http://schemas.openxmlformats.org/drawingml/2006/table">
            <a:tbl>
              <a:tblPr>
                <a:noFill/>
                <a:tableStyleId>{99B72608-02B5-446F-8B32-FDD8B24E679E}</a:tableStyleId>
              </a:tblPr>
              <a:tblGrid>
                <a:gridCol w="43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2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9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 smtClean="0"/>
                        <a:t>Для</a:t>
                      </a:r>
                      <a:r>
                        <a:rPr lang="ru-RU" sz="900" baseline="0" dirty="0" smtClean="0"/>
                        <a:t> экономии ресурсов модель упрощена</a:t>
                      </a:r>
                      <a:endParaRPr lang="ru-RU" sz="900" dirty="0"/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9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модели реализованы все используемые технологии</a:t>
                      </a:r>
                      <a:endParaRPr sz="9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4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6085</TotalTime>
  <Words>658</Words>
  <Application>Microsoft Office PowerPoint</Application>
  <PresentationFormat>Экран (16:9)</PresentationFormat>
  <Paragraphs>89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Бесшовная миграция серверной фермы из 3-tier сети в Clos-сеть на базе EVPN/VXLAN   </vt:lpstr>
      <vt:lpstr>План защиты</vt:lpstr>
      <vt:lpstr>Презентация PowerPoint</vt:lpstr>
      <vt:lpstr>Презентация PowerPoint</vt:lpstr>
      <vt:lpstr>Какие технологии использовались </vt:lpstr>
      <vt:lpstr>Что получилось</vt:lpstr>
      <vt:lpstr>Моделирование на стенде</vt:lpstr>
      <vt:lpstr>Результаты моделирования</vt:lpstr>
      <vt:lpstr>Результаты моделирования</vt:lpstr>
      <vt:lpstr>Результаты моделирования</vt:lpstr>
      <vt:lpstr>Результаты моделирования</vt:lpstr>
      <vt:lpstr>Результаты моделирования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Грудачев Дмитрий</dc:creator>
  <cp:lastModifiedBy>Грудачев Дмитрий</cp:lastModifiedBy>
  <cp:revision>49</cp:revision>
  <dcterms:modified xsi:type="dcterms:W3CDTF">2025-02-16T17:27:26Z</dcterms:modified>
</cp:coreProperties>
</file>